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8"/>
  </p:notesMasterIdLst>
  <p:sldIdLst>
    <p:sldId id="256" r:id="rId2"/>
    <p:sldId id="28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Geneva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Geneva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Geneva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Geneva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Geneva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Geneva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Geneva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Geneva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Geneva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8000"/>
    <a:srgbClr val="FF950E"/>
    <a:srgbClr val="AECF00"/>
    <a:srgbClr val="99CCFF"/>
    <a:srgbClr val="33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252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317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318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322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323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324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325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326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327" name="Text Box 14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51162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Calibri" pitchFamily="32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329" name="Rectangle 16"/>
          <p:cNvSpPr>
            <a:spLocks noGrp="1" noChangeArrowheads="1"/>
          </p:cNvSpPr>
          <p:nvPr>
            <p:ph type="sldImg"/>
          </p:nvPr>
        </p:nvSpPr>
        <p:spPr bwMode="auto">
          <a:xfrm>
            <a:off x="1143000" y="685800"/>
            <a:ext cx="4551363" cy="3408363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5" name="Rectangle 17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5763" cy="4094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noProof="0" smtClean="0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067" name="Rectangle 19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fld id="{6B89CB36-477F-4FA0-9EFE-98710A02CC2F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Geneva" charset="0"/>
        <a:cs typeface="Geneva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Geneva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Geneva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Geneva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Geneva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7A70EAB-AA6A-497D-B0F0-0B2E3DE8D174}" type="slidenum">
              <a:rPr lang="es-ES"/>
              <a:pPr/>
              <a:t>1</a:t>
            </a:fld>
            <a:endParaRPr lang="es-ES"/>
          </a:p>
        </p:txBody>
      </p:sp>
      <p:sp>
        <p:nvSpPr>
          <p:cNvPr id="1536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536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Calibri" pitchFamily="34" charset="0"/>
              <a:ea typeface="Geneva" charset="-128"/>
              <a:cs typeface="Arial" pitchFamily="34" charset="0"/>
            </a:endParaRPr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0DF1B70-AAFC-4824-996A-0D4380D5F48B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2CE4171-960F-421B-91E0-FB5E730F137D}" type="slidenum">
              <a:rPr lang="es-ES"/>
              <a:pPr/>
              <a:t>10</a:t>
            </a:fld>
            <a:endParaRPr lang="es-ES"/>
          </a:p>
        </p:txBody>
      </p:sp>
      <p:sp>
        <p:nvSpPr>
          <p:cNvPr id="3379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379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3379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05CB41B-40E2-4A3F-929C-4572AD73DD76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562A2E3-C8FE-4F76-A494-141007780069}" type="slidenum">
              <a:rPr lang="es-ES"/>
              <a:pPr/>
              <a:t>11</a:t>
            </a:fld>
            <a:endParaRPr lang="es-ES"/>
          </a:p>
        </p:txBody>
      </p:sp>
      <p:sp>
        <p:nvSpPr>
          <p:cNvPr id="3584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584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3584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016D780-AE10-477E-9F66-40C5340189DE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5617F1B-230B-4C4C-80CE-E5A159C9B1A4}" type="slidenum">
              <a:rPr lang="es-ES"/>
              <a:pPr/>
              <a:t>12</a:t>
            </a:fld>
            <a:endParaRPr lang="es-ES"/>
          </a:p>
        </p:txBody>
      </p:sp>
      <p:sp>
        <p:nvSpPr>
          <p:cNvPr id="3789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7892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3789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4DB2841-A322-45D2-A42E-392CE86055C2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60E7979-751D-4699-A07F-4055501A3384}" type="slidenum">
              <a:rPr lang="es-ES"/>
              <a:pPr/>
              <a:t>13</a:t>
            </a:fld>
            <a:endParaRPr lang="es-ES"/>
          </a:p>
        </p:txBody>
      </p:sp>
      <p:sp>
        <p:nvSpPr>
          <p:cNvPr id="3993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994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3994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07EFFB0-BC1D-438E-A90F-E6019285AF65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86BF53D-1F27-4ECD-AC57-83277F5578F0}" type="slidenum">
              <a:rPr lang="es-ES"/>
              <a:pPr/>
              <a:t>14</a:t>
            </a:fld>
            <a:endParaRPr lang="es-ES"/>
          </a:p>
        </p:txBody>
      </p:sp>
      <p:sp>
        <p:nvSpPr>
          <p:cNvPr id="4198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198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4198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7F22C35-407D-462B-9754-6579F3192EBD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68A5417-DD5E-4944-ACA1-5B91BD0658CA}" type="slidenum">
              <a:rPr lang="es-ES"/>
              <a:pPr/>
              <a:t>15</a:t>
            </a:fld>
            <a:endParaRPr lang="es-ES"/>
          </a:p>
        </p:txBody>
      </p:sp>
      <p:sp>
        <p:nvSpPr>
          <p:cNvPr id="4403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403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4403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A5638F4-CF23-4C49-975F-F48E089490D7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D2B6B82-53C9-46CE-8CE1-76A06DD72B61}" type="slidenum">
              <a:rPr lang="es-ES"/>
              <a:pPr/>
              <a:t>16</a:t>
            </a:fld>
            <a:endParaRPr lang="es-ES"/>
          </a:p>
        </p:txBody>
      </p:sp>
      <p:sp>
        <p:nvSpPr>
          <p:cNvPr id="4608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608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4608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C480F-33C2-4BFD-80C4-AE15E9F2877D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891B154-B609-474F-BF6D-5CF9C78243C2}" type="slidenum">
              <a:rPr lang="es-ES"/>
              <a:pPr/>
              <a:t>17</a:t>
            </a:fld>
            <a:endParaRPr lang="es-ES"/>
          </a:p>
        </p:txBody>
      </p:sp>
      <p:sp>
        <p:nvSpPr>
          <p:cNvPr id="4813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8132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4813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7DBE839-33D0-4907-88C0-164074BA6A05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A4816C7-BEFD-4739-8DE3-82F948C497E2}" type="slidenum">
              <a:rPr lang="es-ES"/>
              <a:pPr/>
              <a:t>18</a:t>
            </a:fld>
            <a:endParaRPr lang="es-ES"/>
          </a:p>
        </p:txBody>
      </p:sp>
      <p:sp>
        <p:nvSpPr>
          <p:cNvPr id="5017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5018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12D63FD-46F9-446D-802E-3A40BE1DB678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7D91967-F542-4A49-B436-1D3847BFB9D9}" type="slidenum">
              <a:rPr lang="es-ES"/>
              <a:pPr/>
              <a:t>19</a:t>
            </a:fld>
            <a:endParaRPr lang="es-ES"/>
          </a:p>
        </p:txBody>
      </p:sp>
      <p:sp>
        <p:nvSpPr>
          <p:cNvPr id="5222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222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5222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B82FD96-7D5D-483C-B382-1A23781BCD87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 noTextEdit="1"/>
          </p:cNvSpPr>
          <p:nvPr>
            <p:ph type="sldImg"/>
          </p:nvPr>
        </p:nvSpPr>
        <p:spPr>
          <a:xfrm>
            <a:off x="1146175" y="685800"/>
            <a:ext cx="4545013" cy="3408363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Times New Roman" pitchFamily="18" charset="0"/>
              <a:ea typeface="Geneva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BC35324-1D25-4C48-A389-56D686CFF1F6}" type="slidenum">
              <a:rPr lang="es-ES"/>
              <a:pPr/>
              <a:t>20</a:t>
            </a:fld>
            <a:endParaRPr lang="es-ES"/>
          </a:p>
        </p:txBody>
      </p:sp>
      <p:sp>
        <p:nvSpPr>
          <p:cNvPr id="5427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427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B444A59-3954-4119-B0F1-6522285102D7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58FADA7-DE9F-41B3-8DBB-6394347EF979}" type="slidenum">
              <a:rPr lang="es-ES"/>
              <a:pPr/>
              <a:t>21</a:t>
            </a:fld>
            <a:endParaRPr lang="es-ES"/>
          </a:p>
        </p:txBody>
      </p:sp>
      <p:sp>
        <p:nvSpPr>
          <p:cNvPr id="5632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632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5632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5403047-C59A-461F-8CDE-943485F794F4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804998A-9C93-480D-BE41-F33BC6FE1BBF}" type="slidenum">
              <a:rPr lang="es-ES"/>
              <a:pPr/>
              <a:t>22</a:t>
            </a:fld>
            <a:endParaRPr lang="es-ES"/>
          </a:p>
        </p:txBody>
      </p:sp>
      <p:sp>
        <p:nvSpPr>
          <p:cNvPr id="5837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8372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5837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200425C-A2E2-428B-A091-954EB01DEFEB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A6BB294-A607-44B2-BF8A-1958C9923A6B}" type="slidenum">
              <a:rPr lang="es-ES"/>
              <a:pPr/>
              <a:t>23</a:t>
            </a:fld>
            <a:endParaRPr lang="es-ES"/>
          </a:p>
        </p:txBody>
      </p:sp>
      <p:sp>
        <p:nvSpPr>
          <p:cNvPr id="6041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042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6042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461174B-F219-4FA1-AD6F-5184733DC660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CEB56A3-AB38-4CD9-9967-A97060F89D5E}" type="slidenum">
              <a:rPr lang="es-ES"/>
              <a:pPr/>
              <a:t>24</a:t>
            </a:fld>
            <a:endParaRPr lang="es-ES"/>
          </a:p>
        </p:txBody>
      </p:sp>
      <p:sp>
        <p:nvSpPr>
          <p:cNvPr id="6246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246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6246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BE92832-7FED-470E-A312-91EC6F4D8027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A14E4FA-0CC2-4D47-989A-EF1756CE1698}" type="slidenum">
              <a:rPr lang="es-ES"/>
              <a:pPr/>
              <a:t>25</a:t>
            </a:fld>
            <a:endParaRPr lang="es-ES"/>
          </a:p>
        </p:txBody>
      </p:sp>
      <p:sp>
        <p:nvSpPr>
          <p:cNvPr id="6451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451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6451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2EDA3EE-CD7B-4602-A210-FD41DF397144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25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B8A9ED8-F260-45C2-BCCC-EF2925851B98}" type="slidenum">
              <a:rPr lang="es-ES"/>
              <a:pPr/>
              <a:t>26</a:t>
            </a:fld>
            <a:endParaRPr lang="es-ES"/>
          </a:p>
        </p:txBody>
      </p:sp>
      <p:sp>
        <p:nvSpPr>
          <p:cNvPr id="6656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6656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8BBFF5C-C3EF-4886-B59E-DFE06E62BBB2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26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7B77624-F5DC-4626-8235-4CC2098FA1C1}" type="slidenum">
              <a:rPr lang="es-ES"/>
              <a:pPr/>
              <a:t>3</a:t>
            </a:fld>
            <a:endParaRPr lang="es-ES"/>
          </a:p>
        </p:txBody>
      </p:sp>
      <p:sp>
        <p:nvSpPr>
          <p:cNvPr id="1945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946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1946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418070A-C48C-44FA-9A5D-3104A496749C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0236337-D407-4D0F-955B-B801E8EFCE69}" type="slidenum">
              <a:rPr lang="es-ES"/>
              <a:pPr/>
              <a:t>4</a:t>
            </a:fld>
            <a:endParaRPr lang="es-ES"/>
          </a:p>
        </p:txBody>
      </p:sp>
      <p:sp>
        <p:nvSpPr>
          <p:cNvPr id="2150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150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F309EC0-CB84-44A2-BBB0-FE193F252FC9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C93EDFC-D87A-4D14-980D-80BFD3C1A26A}" type="slidenum">
              <a:rPr lang="es-ES"/>
              <a:pPr/>
              <a:t>5</a:t>
            </a:fld>
            <a:endParaRPr lang="es-ES"/>
          </a:p>
        </p:txBody>
      </p:sp>
      <p:sp>
        <p:nvSpPr>
          <p:cNvPr id="2355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355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F342F20-DC2E-4E40-9D30-ED8D71E5C6D5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B4ADAED-EBB4-4FEE-915C-8A80E9EF5FEB}" type="slidenum">
              <a:rPr lang="es-ES"/>
              <a:pPr/>
              <a:t>6</a:t>
            </a:fld>
            <a:endParaRPr lang="es-ES"/>
          </a:p>
        </p:txBody>
      </p:sp>
      <p:sp>
        <p:nvSpPr>
          <p:cNvPr id="2560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560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2560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5D01D09-780B-4452-B10A-AFE0C2AAFE00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921456F-C94F-4392-BE6F-0A1A5635F1BA}" type="slidenum">
              <a:rPr lang="es-ES"/>
              <a:pPr/>
              <a:t>7</a:t>
            </a:fld>
            <a:endParaRPr lang="es-ES"/>
          </a:p>
        </p:txBody>
      </p:sp>
      <p:sp>
        <p:nvSpPr>
          <p:cNvPr id="2765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7652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2765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6F82D2C-711C-4740-9625-9EEA4DEF8C62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EBA49FE-C3A7-4695-B839-28F6D73CE26C}" type="slidenum">
              <a:rPr lang="es-ES"/>
              <a:pPr/>
              <a:t>8</a:t>
            </a:fld>
            <a:endParaRPr lang="es-ES"/>
          </a:p>
        </p:txBody>
      </p:sp>
      <p:sp>
        <p:nvSpPr>
          <p:cNvPr id="2969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970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2970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B6908B4-74B7-4F59-AC25-C00DE667CF4A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1B1E9BA-DDE7-4320-8123-634F06E70CA5}" type="slidenum">
              <a:rPr lang="es-ES"/>
              <a:pPr/>
              <a:t>9</a:t>
            </a:fld>
            <a:endParaRPr lang="es-ES"/>
          </a:p>
        </p:txBody>
      </p:sp>
      <p:sp>
        <p:nvSpPr>
          <p:cNvPr id="3174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174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mtClean="0">
              <a:latin typeface="Times New Roman" pitchFamily="18" charset="0"/>
              <a:ea typeface="Geneva" charset="-128"/>
              <a:cs typeface="Arial" pitchFamily="34" charset="0"/>
            </a:endParaRPr>
          </a:p>
        </p:txBody>
      </p:sp>
      <p:sp>
        <p:nvSpPr>
          <p:cNvPr id="3174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360D17E-C227-4CBC-8C2D-19509919C537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78806-B2BB-4262-AE83-9BC0E88F5B3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29C64-B403-4F48-B48D-6CB0BC687C7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3702FC-FAA8-42BC-AEB0-8F66EDAD80AF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D2CA0-DD21-4CAB-845E-AEC3F85A3A8A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5C74ED-17CB-4758-8CF9-5AFE22CB72F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215D7B-9C18-4230-B7D9-78C54CEF8C84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6F5AC9-F560-4A0B-A3D2-5F8174843B9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AF6B77-48B2-4D72-B37B-FFA0A19212A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237D80-47FF-4F2A-BAFF-8B7F75822D0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991F22-637A-4B7E-8770-7B1FD5E51CB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840D3E-25F3-46A7-B89F-A2135D3908E4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3175"/>
            <a:ext cx="2112963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3175"/>
            <a:ext cx="2112963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fld id="{E944EE76-D45B-47A3-A2B5-5E50C14D61CB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Geneva" charset="0"/>
          <a:cs typeface="Geneva" charset="0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Geneva" charset="0"/>
          <a:cs typeface="Geneva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Geneva" charset="0"/>
          <a:cs typeface="Geneva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Geneva" charset="0"/>
          <a:cs typeface="Geneva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Geneva" charset="0"/>
          <a:cs typeface="Geneva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Geneva" charset="0"/>
          <a:cs typeface="Geneva" charset="0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Geneva" charset="0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Geneva" charset="0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Geneva" charset="0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Geneva" charset="0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7.png"/><Relationship Id="rId18" Type="http://schemas.openxmlformats.org/officeDocument/2006/relationships/slide" Target="slide24.xml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12" Type="http://schemas.openxmlformats.org/officeDocument/2006/relationships/slide" Target="slide15.xml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slide" Target="slide12.xml"/><Relationship Id="rId19" Type="http://schemas.openxmlformats.org/officeDocument/2006/relationships/image" Target="../media/image10.png"/><Relationship Id="rId4" Type="http://schemas.openxmlformats.org/officeDocument/2006/relationships/slide" Target="slide6.xml"/><Relationship Id="rId9" Type="http://schemas.openxmlformats.org/officeDocument/2006/relationships/image" Target="../media/image5.jpeg"/><Relationship Id="rId14" Type="http://schemas.openxmlformats.org/officeDocument/2006/relationships/slide" Target="slide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Os ecosistemas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65532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331913" y="2667000"/>
            <a:ext cx="6196012" cy="947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008200"/>
                </a:solidFill>
              </a:rPr>
              <a:t>CARACTERÍSTICAS</a:t>
            </a:r>
            <a:br>
              <a:rPr lang="es-ES" sz="2800" b="1">
                <a:solidFill>
                  <a:srgbClr val="008200"/>
                </a:solidFill>
              </a:rPr>
            </a:br>
            <a:r>
              <a:rPr lang="es-ES" sz="2800" b="1">
                <a:solidFill>
                  <a:srgbClr val="008200"/>
                </a:solidFill>
              </a:rPr>
              <a:t>DOS GRANDES BIOMAS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AutoShape 1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76200" y="6400800"/>
            <a:ext cx="65532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900113" y="692150"/>
            <a:ext cx="7056437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AECF00"/>
                </a:solidFill>
              </a:rPr>
              <a:t>O bosque caducifolio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395288" y="1700213"/>
            <a:ext cx="2089150" cy="2078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000000"/>
                </a:solidFill>
              </a:rPr>
              <a:t> </a:t>
            </a:r>
            <a:r>
              <a:rPr lang="es-ES" sz="1600">
                <a:solidFill>
                  <a:srgbClr val="000000"/>
                </a:solidFill>
              </a:rPr>
              <a:t>O clima oceánico caracterízase por invernos fríos e veráns suaves, con precipitacións abundantes e regulares durante todo o ano.</a:t>
            </a:r>
          </a:p>
        </p:txBody>
      </p:sp>
      <p:pic>
        <p:nvPicPr>
          <p:cNvPr id="9" name="8 Imagen" descr="2CN_05_bosquecaducifolio_bd_013104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55875" y="1268413"/>
            <a:ext cx="6140450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9 CuadroTexto"/>
          <p:cNvSpPr txBox="1">
            <a:spLocks noChangeArrowheads="1"/>
          </p:cNvSpPr>
          <p:nvPr/>
        </p:nvSpPr>
        <p:spPr bwMode="auto">
          <a:xfrm>
            <a:off x="971550" y="1196975"/>
            <a:ext cx="352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O clima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AutoShape 1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6200" y="6400800"/>
            <a:ext cx="65532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827088" y="620713"/>
            <a:ext cx="7056437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AECF00"/>
                </a:solidFill>
              </a:rPr>
              <a:t>O bosque caducifolio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50825" y="1628775"/>
            <a:ext cx="2160588" cy="4879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000000"/>
                </a:solidFill>
              </a:rPr>
              <a:t> </a:t>
            </a:r>
            <a:r>
              <a:rPr lang="es-ES" sz="1600">
                <a:solidFill>
                  <a:srgbClr val="000000"/>
                </a:solidFill>
              </a:rPr>
              <a:t>Nestes ecosistemas danse bosques de folla caduca de carballos, castiñeiros, nogueiras, etc., que perden as follas no inverno, polo que o aspecto do bosque cambia coas estacións.</a:t>
            </a:r>
          </a:p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 A fauna típica son os cervos,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os gamos, as esquíos, os osos pardos, os lobos, os  raposos ou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as curuxas.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4648200" y="6305550"/>
            <a:ext cx="2516188" cy="309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b="1">
                <a:solidFill>
                  <a:srgbClr val="0033CC"/>
                </a:solidFill>
              </a:rPr>
              <a:t>Volver ao menú inicial</a:t>
            </a:r>
          </a:p>
        </p:txBody>
      </p:sp>
      <p:pic>
        <p:nvPicPr>
          <p:cNvPr id="12298" name="11 Imagen" descr="atlantico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11413" y="1628775"/>
            <a:ext cx="6553200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9" name="12 CuadroTexto"/>
          <p:cNvSpPr txBox="1">
            <a:spLocks noChangeArrowheads="1"/>
          </p:cNvSpPr>
          <p:nvPr/>
        </p:nvSpPr>
        <p:spPr bwMode="auto">
          <a:xfrm>
            <a:off x="3708400" y="2925763"/>
            <a:ext cx="12969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Cervo</a:t>
            </a:r>
          </a:p>
        </p:txBody>
      </p:sp>
      <p:sp>
        <p:nvSpPr>
          <p:cNvPr id="12300" name="13 CuadroTexto"/>
          <p:cNvSpPr txBox="1">
            <a:spLocks noChangeArrowheads="1"/>
          </p:cNvSpPr>
          <p:nvPr/>
        </p:nvSpPr>
        <p:spPr bwMode="auto">
          <a:xfrm>
            <a:off x="6445250" y="3213100"/>
            <a:ext cx="1295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Oso pardo</a:t>
            </a:r>
          </a:p>
        </p:txBody>
      </p:sp>
      <p:sp>
        <p:nvSpPr>
          <p:cNvPr id="12301" name="14 CuadroTexto"/>
          <p:cNvSpPr txBox="1">
            <a:spLocks noChangeArrowheads="1"/>
          </p:cNvSpPr>
          <p:nvPr/>
        </p:nvSpPr>
        <p:spPr bwMode="auto">
          <a:xfrm>
            <a:off x="4716463" y="3644900"/>
            <a:ext cx="1295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Xabaril</a:t>
            </a:r>
          </a:p>
        </p:txBody>
      </p:sp>
      <p:sp>
        <p:nvSpPr>
          <p:cNvPr id="16" name="AutoShape 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211638" y="6237288"/>
            <a:ext cx="431800" cy="431800"/>
          </a:xfrm>
          <a:prstGeom prst="actionButtonBeginning">
            <a:avLst/>
          </a:prstGeom>
          <a:solidFill>
            <a:srgbClr val="92D050"/>
          </a:solidFill>
          <a:ln w="2556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4830" name="14 CuadroTexto"/>
          <p:cNvSpPr txBox="1">
            <a:spLocks noChangeArrowheads="1"/>
          </p:cNvSpPr>
          <p:nvPr/>
        </p:nvSpPr>
        <p:spPr bwMode="auto">
          <a:xfrm>
            <a:off x="971550" y="1196975"/>
            <a:ext cx="352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Vexetación e fauna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9" grpId="0"/>
      <p:bldP spid="12300" grpId="0"/>
      <p:bldP spid="12301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12 Imagen" descr="mediterraneo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743200" y="1484313"/>
            <a:ext cx="6400800" cy="464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AutoShape 2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65532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971550" y="620713"/>
            <a:ext cx="7056438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AECF00"/>
                </a:solidFill>
              </a:rPr>
              <a:t>O bosque mediterráneo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395288" y="1700213"/>
            <a:ext cx="2447925" cy="232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000000"/>
                </a:solidFill>
              </a:rPr>
              <a:t> </a:t>
            </a:r>
            <a:r>
              <a:rPr lang="es-ES" sz="1600">
                <a:solidFill>
                  <a:srgbClr val="000000"/>
                </a:solidFill>
              </a:rPr>
              <a:t>O bosque mediterráneo encóntrase entre os paralelos 35º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e 45º, nos arredores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do mar Mediterráneo, en California e determinadas zonas de Chile, Sudáfrica e Australia.</a:t>
            </a:r>
          </a:p>
        </p:txBody>
      </p:sp>
      <p:sp>
        <p:nvSpPr>
          <p:cNvPr id="36873" name="9 CuadroTexto"/>
          <p:cNvSpPr txBox="1">
            <a:spLocks noChangeArrowheads="1"/>
          </p:cNvSpPr>
          <p:nvPr/>
        </p:nvSpPr>
        <p:spPr bwMode="auto">
          <a:xfrm>
            <a:off x="900113" y="1196975"/>
            <a:ext cx="3527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A localización</a:t>
            </a:r>
          </a:p>
        </p:txBody>
      </p:sp>
      <p:sp>
        <p:nvSpPr>
          <p:cNvPr id="36874" name="Text Box 8"/>
          <p:cNvSpPr txBox="1">
            <a:spLocks noChangeArrowheads="1"/>
          </p:cNvSpPr>
          <p:nvPr/>
        </p:nvSpPr>
        <p:spPr bwMode="auto">
          <a:xfrm>
            <a:off x="5364163" y="5680075"/>
            <a:ext cx="3671887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Bosque e matogueira mediterránea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1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76200" y="6400800"/>
            <a:ext cx="65532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900113" y="692150"/>
            <a:ext cx="7056437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AECF00"/>
                </a:solidFill>
              </a:rPr>
              <a:t>O bosque mediterráneo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23850" y="1700213"/>
            <a:ext cx="2087563" cy="2811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000000"/>
                </a:solidFill>
              </a:rPr>
              <a:t> </a:t>
            </a:r>
            <a:r>
              <a:rPr lang="es-ES" sz="1600">
                <a:solidFill>
                  <a:srgbClr val="000000"/>
                </a:solidFill>
              </a:rPr>
              <a:t>O clima mediterráneo caracterízase por ter invernos temperados e veráns cálidos. As chuvias son escasas e irregulares, que se concentran na primavera e no outono e hai unha forte seca estival.</a:t>
            </a:r>
          </a:p>
        </p:txBody>
      </p:sp>
      <p:pic>
        <p:nvPicPr>
          <p:cNvPr id="9" name="8 Imagen" descr="2CN_05_bosquemediterraneo_bd_013104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11413" y="1341438"/>
            <a:ext cx="6308725" cy="484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9 CuadroTexto"/>
          <p:cNvSpPr txBox="1">
            <a:spLocks noChangeArrowheads="1"/>
          </p:cNvSpPr>
          <p:nvPr/>
        </p:nvSpPr>
        <p:spPr bwMode="auto">
          <a:xfrm>
            <a:off x="971550" y="1196975"/>
            <a:ext cx="352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O clima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AutoShape 1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79388" y="6381750"/>
            <a:ext cx="3529012" cy="33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40966" name="Text Box 7"/>
          <p:cNvSpPr txBox="1">
            <a:spLocks noChangeArrowheads="1"/>
          </p:cNvSpPr>
          <p:nvPr/>
        </p:nvSpPr>
        <p:spPr bwMode="auto">
          <a:xfrm>
            <a:off x="900113" y="620713"/>
            <a:ext cx="7056437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AECF00"/>
                </a:solidFill>
              </a:rPr>
              <a:t>O bosque mediterráneo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23850" y="1700213"/>
            <a:ext cx="2016125" cy="3865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000000"/>
                </a:solidFill>
              </a:rPr>
              <a:t> </a:t>
            </a:r>
            <a:r>
              <a:rPr lang="es-ES" sz="1600">
                <a:solidFill>
                  <a:srgbClr val="000000"/>
                </a:solidFill>
              </a:rPr>
              <a:t>A vexetación típica desta zona son os bosques de folla perenne de aciñeiras e sobreiras. </a:t>
            </a:r>
          </a:p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 A fauna típica componse dos cervos, os coellos, o lince, o lobo,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a fuíña, o xabaril, a aguia real,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os voitres,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 miñato e o rato de campo.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4432300" y="6305550"/>
            <a:ext cx="2227263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b="1">
                <a:solidFill>
                  <a:srgbClr val="0033CC"/>
                </a:solidFill>
              </a:rPr>
              <a:t>Volver ao menú inicial</a:t>
            </a:r>
          </a:p>
        </p:txBody>
      </p:sp>
      <p:pic>
        <p:nvPicPr>
          <p:cNvPr id="15370" name="11 Imagen" descr="bosque mediterraneo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68538" y="1628775"/>
            <a:ext cx="66960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1" name="12 CuadroTexto"/>
          <p:cNvSpPr txBox="1">
            <a:spLocks noChangeArrowheads="1"/>
          </p:cNvSpPr>
          <p:nvPr/>
        </p:nvSpPr>
        <p:spPr bwMode="auto">
          <a:xfrm>
            <a:off x="3059113" y="2997200"/>
            <a:ext cx="1584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Lince</a:t>
            </a:r>
          </a:p>
        </p:txBody>
      </p:sp>
      <p:sp>
        <p:nvSpPr>
          <p:cNvPr id="15372" name="13 CuadroTexto"/>
          <p:cNvSpPr txBox="1">
            <a:spLocks noChangeArrowheads="1"/>
          </p:cNvSpPr>
          <p:nvPr/>
        </p:nvSpPr>
        <p:spPr bwMode="auto">
          <a:xfrm>
            <a:off x="4427538" y="2420938"/>
            <a:ext cx="1584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Aguia real</a:t>
            </a:r>
          </a:p>
        </p:txBody>
      </p:sp>
      <p:sp>
        <p:nvSpPr>
          <p:cNvPr id="15373" name="14 CuadroTexto"/>
          <p:cNvSpPr txBox="1">
            <a:spLocks noChangeArrowheads="1"/>
          </p:cNvSpPr>
          <p:nvPr/>
        </p:nvSpPr>
        <p:spPr bwMode="auto">
          <a:xfrm>
            <a:off x="7237413" y="3429000"/>
            <a:ext cx="1581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Cervo</a:t>
            </a:r>
          </a:p>
        </p:txBody>
      </p:sp>
      <p:sp>
        <p:nvSpPr>
          <p:cNvPr id="15374" name="15 CuadroTexto"/>
          <p:cNvSpPr txBox="1">
            <a:spLocks noChangeArrowheads="1"/>
          </p:cNvSpPr>
          <p:nvPr/>
        </p:nvSpPr>
        <p:spPr bwMode="auto">
          <a:xfrm>
            <a:off x="4138613" y="3789363"/>
            <a:ext cx="1584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Coello</a:t>
            </a:r>
          </a:p>
        </p:txBody>
      </p:sp>
      <p:sp>
        <p:nvSpPr>
          <p:cNvPr id="15375" name="16 CuadroTexto"/>
          <p:cNvSpPr txBox="1">
            <a:spLocks noChangeArrowheads="1"/>
          </p:cNvSpPr>
          <p:nvPr/>
        </p:nvSpPr>
        <p:spPr bwMode="auto">
          <a:xfrm>
            <a:off x="4354513" y="1917700"/>
            <a:ext cx="1584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>
                <a:solidFill>
                  <a:schemeClr val="tx1"/>
                </a:solidFill>
              </a:rPr>
              <a:t>Voitre</a:t>
            </a:r>
          </a:p>
        </p:txBody>
      </p:sp>
      <p:sp>
        <p:nvSpPr>
          <p:cNvPr id="18" name="AutoShape 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995738" y="6237288"/>
            <a:ext cx="431800" cy="431800"/>
          </a:xfrm>
          <a:prstGeom prst="actionButtonBeginning">
            <a:avLst/>
          </a:prstGeom>
          <a:solidFill>
            <a:srgbClr val="92D050"/>
          </a:solidFill>
          <a:ln w="2556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" name="15 CuadroTexto"/>
          <p:cNvSpPr txBox="1">
            <a:spLocks noChangeArrowheads="1"/>
          </p:cNvSpPr>
          <p:nvPr/>
        </p:nvSpPr>
        <p:spPr bwMode="auto">
          <a:xfrm>
            <a:off x="2338388" y="1773238"/>
            <a:ext cx="1584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Fuíña</a:t>
            </a:r>
          </a:p>
        </p:txBody>
      </p:sp>
      <p:sp>
        <p:nvSpPr>
          <p:cNvPr id="40977" name="18 CuadroTexto"/>
          <p:cNvSpPr txBox="1">
            <a:spLocks noChangeArrowheads="1"/>
          </p:cNvSpPr>
          <p:nvPr/>
        </p:nvSpPr>
        <p:spPr bwMode="auto">
          <a:xfrm>
            <a:off x="971550" y="1125538"/>
            <a:ext cx="35290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Vexetación e fauna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1" grpId="0"/>
      <p:bldP spid="15372" grpId="0"/>
      <p:bldP spid="15373" grpId="0"/>
      <p:bldP spid="15374" grpId="0"/>
      <p:bldP spid="15375" grpId="0"/>
      <p:bldP spid="18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9 Imagen" descr="estepa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39975" y="1484313"/>
            <a:ext cx="6605588" cy="475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AutoShape 2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65532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395288" y="1628775"/>
            <a:ext cx="2232025" cy="1344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000000"/>
                </a:solidFill>
              </a:rPr>
              <a:t> </a:t>
            </a:r>
            <a:r>
              <a:rPr lang="es-ES" sz="1600">
                <a:solidFill>
                  <a:srgbClr val="000000"/>
                </a:solidFill>
              </a:rPr>
              <a:t>A estepa está nas mesmas latitudes ca o bosque caducifolio,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pero o seu clima é continental.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900113" y="692150"/>
            <a:ext cx="7056437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AECF00"/>
                </a:solidFill>
              </a:rPr>
              <a:t>A estepa</a:t>
            </a:r>
          </a:p>
        </p:txBody>
      </p:sp>
      <p:sp>
        <p:nvSpPr>
          <p:cNvPr id="43017" name="9 CuadroTexto"/>
          <p:cNvSpPr txBox="1">
            <a:spLocks noChangeArrowheads="1"/>
          </p:cNvSpPr>
          <p:nvPr/>
        </p:nvSpPr>
        <p:spPr bwMode="auto">
          <a:xfrm>
            <a:off x="900113" y="1196975"/>
            <a:ext cx="3527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A localización</a:t>
            </a:r>
          </a:p>
        </p:txBody>
      </p:sp>
      <p:sp>
        <p:nvSpPr>
          <p:cNvPr id="43018" name="Text Box 8"/>
          <p:cNvSpPr txBox="1">
            <a:spLocks noChangeArrowheads="1"/>
          </p:cNvSpPr>
          <p:nvPr/>
        </p:nvSpPr>
        <p:spPr bwMode="auto">
          <a:xfrm>
            <a:off x="6156325" y="5805488"/>
            <a:ext cx="280828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Estepas e matogueira seca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1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76200" y="6400800"/>
            <a:ext cx="65532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395288" y="1628775"/>
            <a:ext cx="1655762" cy="2566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000000"/>
                </a:solidFill>
              </a:rPr>
              <a:t> </a:t>
            </a:r>
            <a:r>
              <a:rPr lang="es-ES" sz="1600">
                <a:solidFill>
                  <a:srgbClr val="000000"/>
                </a:solidFill>
              </a:rPr>
              <a:t>O clima continental caracterízase por ter invernos fríos e veráns calorosos, con chuvias moi irregulares, concentradas nunha estación.</a:t>
            </a:r>
          </a:p>
        </p:txBody>
      </p:sp>
      <p:sp>
        <p:nvSpPr>
          <p:cNvPr id="45063" name="Text Box 8"/>
          <p:cNvSpPr txBox="1">
            <a:spLocks noChangeArrowheads="1"/>
          </p:cNvSpPr>
          <p:nvPr/>
        </p:nvSpPr>
        <p:spPr bwMode="auto">
          <a:xfrm>
            <a:off x="900113" y="692150"/>
            <a:ext cx="7056437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AECF00"/>
                </a:solidFill>
              </a:rPr>
              <a:t>A estepa</a:t>
            </a:r>
          </a:p>
        </p:txBody>
      </p:sp>
      <p:pic>
        <p:nvPicPr>
          <p:cNvPr id="9" name="8 Imagen" descr="2CN_05_estepa_bd_013104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051050" y="1341438"/>
            <a:ext cx="69278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5" name="9 CuadroTexto"/>
          <p:cNvSpPr txBox="1">
            <a:spLocks noChangeArrowheads="1"/>
          </p:cNvSpPr>
          <p:nvPr/>
        </p:nvSpPr>
        <p:spPr bwMode="auto">
          <a:xfrm>
            <a:off x="971550" y="1196975"/>
            <a:ext cx="352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O clima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AutoShape 1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76200" y="6400800"/>
            <a:ext cx="4279900" cy="341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50825" y="1628775"/>
            <a:ext cx="2016125" cy="364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000000"/>
                </a:solidFill>
              </a:rPr>
              <a:t> </a:t>
            </a:r>
            <a:r>
              <a:rPr lang="es-ES" sz="1600">
                <a:solidFill>
                  <a:srgbClr val="000000"/>
                </a:solidFill>
              </a:rPr>
              <a:t>A vexetación típica da estepa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son as herbáceas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coma os cereais, con árbores moi dispersas. </a:t>
            </a:r>
          </a:p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 A fauna consta dos bisontes,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as gacelas,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os cabalos,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os esquíos,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os cans da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pradarías,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os coiotes, etc.</a:t>
            </a:r>
          </a:p>
        </p:txBody>
      </p:sp>
      <p:sp>
        <p:nvSpPr>
          <p:cNvPr id="47111" name="Text Box 8"/>
          <p:cNvSpPr txBox="1">
            <a:spLocks noChangeArrowheads="1"/>
          </p:cNvSpPr>
          <p:nvPr/>
        </p:nvSpPr>
        <p:spPr bwMode="auto">
          <a:xfrm>
            <a:off x="900113" y="692150"/>
            <a:ext cx="7056437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AECF00"/>
                </a:solidFill>
              </a:rPr>
              <a:t>A estepa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5080000" y="6305550"/>
            <a:ext cx="2660650" cy="309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b="1">
                <a:solidFill>
                  <a:srgbClr val="0033CC"/>
                </a:solidFill>
              </a:rPr>
              <a:t>Volver ao menú inicial</a:t>
            </a:r>
          </a:p>
        </p:txBody>
      </p:sp>
      <p:pic>
        <p:nvPicPr>
          <p:cNvPr id="18442" name="11 Imagen" descr="estepa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124075" y="1484313"/>
            <a:ext cx="6840538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3" name="12 CuadroTexto"/>
          <p:cNvSpPr txBox="1">
            <a:spLocks noChangeArrowheads="1"/>
          </p:cNvSpPr>
          <p:nvPr/>
        </p:nvSpPr>
        <p:spPr bwMode="auto">
          <a:xfrm>
            <a:off x="6948488" y="4581525"/>
            <a:ext cx="16557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>
                <a:solidFill>
                  <a:schemeClr val="tx1"/>
                </a:solidFill>
              </a:rPr>
              <a:t>Can da pradaría</a:t>
            </a:r>
          </a:p>
        </p:txBody>
      </p:sp>
      <p:sp>
        <p:nvSpPr>
          <p:cNvPr id="18444" name="13 CuadroTexto"/>
          <p:cNvSpPr txBox="1">
            <a:spLocks noChangeArrowheads="1"/>
          </p:cNvSpPr>
          <p:nvPr/>
        </p:nvSpPr>
        <p:spPr bwMode="auto">
          <a:xfrm>
            <a:off x="2484438" y="2420938"/>
            <a:ext cx="30241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Cabalo</a:t>
            </a:r>
          </a:p>
        </p:txBody>
      </p:sp>
      <p:sp>
        <p:nvSpPr>
          <p:cNvPr id="15" name="AutoShape 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43438" y="6237288"/>
            <a:ext cx="431800" cy="431800"/>
          </a:xfrm>
          <a:prstGeom prst="actionButtonBeginning">
            <a:avLst/>
          </a:prstGeom>
          <a:solidFill>
            <a:srgbClr val="92D050"/>
          </a:solidFill>
          <a:ln w="2556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47117" name="13 CuadroTexto"/>
          <p:cNvSpPr txBox="1">
            <a:spLocks noChangeArrowheads="1"/>
          </p:cNvSpPr>
          <p:nvPr/>
        </p:nvSpPr>
        <p:spPr bwMode="auto">
          <a:xfrm>
            <a:off x="971550" y="1125538"/>
            <a:ext cx="35290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Vexetación e fauna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/>
      <p:bldP spid="18444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9 Imagen" descr="desierto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617788" y="1484313"/>
            <a:ext cx="6526212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AutoShape 2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65532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23850" y="1628775"/>
            <a:ext cx="2376488" cy="1314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 O deserto localízase en latitudes próximas aos trópicos, arredor dos 30º de latitude en ambos os hemisferios.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900113" y="692150"/>
            <a:ext cx="7056437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FF950E"/>
                </a:solidFill>
              </a:rPr>
              <a:t>O deserto</a:t>
            </a:r>
          </a:p>
        </p:txBody>
      </p:sp>
      <p:sp>
        <p:nvSpPr>
          <p:cNvPr id="49161" name="9 CuadroTexto"/>
          <p:cNvSpPr txBox="1">
            <a:spLocks noChangeArrowheads="1"/>
          </p:cNvSpPr>
          <p:nvPr/>
        </p:nvSpPr>
        <p:spPr bwMode="auto">
          <a:xfrm>
            <a:off x="900113" y="1196975"/>
            <a:ext cx="3527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A localización</a:t>
            </a:r>
          </a:p>
        </p:txBody>
      </p:sp>
      <p:sp>
        <p:nvSpPr>
          <p:cNvPr id="49162" name="Text Box 8"/>
          <p:cNvSpPr txBox="1">
            <a:spLocks noChangeArrowheads="1"/>
          </p:cNvSpPr>
          <p:nvPr/>
        </p:nvSpPr>
        <p:spPr bwMode="auto">
          <a:xfrm>
            <a:off x="4643438" y="5805488"/>
            <a:ext cx="4392612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Vexetación de deserto e semideserto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76200" y="6400800"/>
            <a:ext cx="65532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95288" y="1628775"/>
            <a:ext cx="1728787" cy="302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 O clima desértico caracterízase por unha gran diferenza de temperaturas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entre o día e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a noite (ata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40 ºC de diferenza), e pola escaseza de chuvias.</a:t>
            </a:r>
          </a:p>
        </p:txBody>
      </p:sp>
      <p:sp>
        <p:nvSpPr>
          <p:cNvPr id="51207" name="Text Box 8"/>
          <p:cNvSpPr txBox="1">
            <a:spLocks noChangeArrowheads="1"/>
          </p:cNvSpPr>
          <p:nvPr/>
        </p:nvSpPr>
        <p:spPr bwMode="auto">
          <a:xfrm>
            <a:off x="971550" y="692150"/>
            <a:ext cx="7056438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FF950E"/>
                </a:solidFill>
              </a:rPr>
              <a:t>O deserto</a:t>
            </a:r>
          </a:p>
        </p:txBody>
      </p:sp>
      <p:pic>
        <p:nvPicPr>
          <p:cNvPr id="9" name="8 Imagen" descr="desierto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195513" y="1341438"/>
            <a:ext cx="6740525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9" name="9 CuadroTexto"/>
          <p:cNvSpPr txBox="1">
            <a:spLocks noChangeArrowheads="1"/>
          </p:cNvSpPr>
          <p:nvPr/>
        </p:nvSpPr>
        <p:spPr bwMode="auto">
          <a:xfrm>
            <a:off x="971550" y="1196975"/>
            <a:ext cx="352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O clima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11113" y="720725"/>
            <a:ext cx="9132887" cy="1800225"/>
          </a:xfrm>
          <a:prstGeom prst="roundRect">
            <a:avLst>
              <a:gd name="adj" fmla="val 88"/>
            </a:avLst>
          </a:pr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76200" y="6400800"/>
            <a:ext cx="3919538" cy="341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116013" y="1268413"/>
            <a:ext cx="2667000" cy="981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FFFFFF"/>
                </a:solidFill>
              </a:rPr>
              <a:t>BIOMAS DE CLIMAS </a:t>
            </a:r>
            <a:br>
              <a:rPr lang="es-ES">
                <a:solidFill>
                  <a:srgbClr val="FFFFFF"/>
                </a:solidFill>
              </a:rPr>
            </a:br>
            <a:r>
              <a:rPr lang="es-ES">
                <a:solidFill>
                  <a:srgbClr val="FFFFFF"/>
                </a:solidFill>
              </a:rPr>
              <a:t>FRÍOS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4500563" y="2195513"/>
            <a:ext cx="2303462" cy="296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>
                <a:solidFill>
                  <a:srgbClr val="FFFFFF"/>
                </a:solidFill>
              </a:rPr>
              <a:t>Deserto polar e tundra</a:t>
            </a: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7559675" y="2197100"/>
            <a:ext cx="792163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>
                <a:solidFill>
                  <a:srgbClr val="FFFFFF"/>
                </a:solidFill>
              </a:rPr>
              <a:t>Taiga</a:t>
            </a:r>
          </a:p>
        </p:txBody>
      </p:sp>
      <p:pic>
        <p:nvPicPr>
          <p:cNvPr id="11" name="30 Imagen" descr="taiga.t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875463" y="817563"/>
            <a:ext cx="213677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500563" y="817563"/>
            <a:ext cx="2087562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11113" y="2519363"/>
            <a:ext cx="9132887" cy="1800225"/>
          </a:xfrm>
          <a:prstGeom prst="roundRect">
            <a:avLst>
              <a:gd name="adj" fmla="val 88"/>
            </a:avLst>
          </a:prstGeom>
          <a:solidFill>
            <a:srgbClr val="AEC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179388" y="2960688"/>
            <a:ext cx="2127250" cy="912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FFFFFF"/>
                </a:solidFill>
              </a:rPr>
              <a:t>BIOMAS </a:t>
            </a:r>
            <a:br>
              <a:rPr lang="es-ES">
                <a:solidFill>
                  <a:srgbClr val="FFFFFF"/>
                </a:solidFill>
              </a:rPr>
            </a:br>
            <a:r>
              <a:rPr lang="es-ES">
                <a:solidFill>
                  <a:srgbClr val="FFFFFF"/>
                </a:solidFill>
              </a:rPr>
              <a:t>DE CLIMAS TEMPERADOS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2232025" y="4016375"/>
            <a:ext cx="183515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>
                <a:solidFill>
                  <a:srgbClr val="FFFFFF"/>
                </a:solidFill>
              </a:rPr>
              <a:t>Bosque caducifolio</a:t>
            </a: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4500563" y="4016375"/>
            <a:ext cx="201612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>
                <a:solidFill>
                  <a:srgbClr val="FFFFFF"/>
                </a:solidFill>
              </a:rPr>
              <a:t>Bosque mediterráneo</a:t>
            </a:r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7451725" y="4016375"/>
            <a:ext cx="900113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>
                <a:solidFill>
                  <a:srgbClr val="FFFFFF"/>
                </a:solidFill>
              </a:rPr>
              <a:t>Estepa</a:t>
            </a:r>
          </a:p>
        </p:txBody>
      </p:sp>
      <p:pic>
        <p:nvPicPr>
          <p:cNvPr id="18" name="31 Imagen" descr="atlantico.tif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2051050" y="2682875"/>
            <a:ext cx="2016125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32 Imagen" descr="bosque mediterraneo.tif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4410075" y="2682875"/>
            <a:ext cx="20510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33 Imagen" descr="estepa.tif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6804025" y="2682875"/>
            <a:ext cx="208915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AutoShape 1"/>
          <p:cNvSpPr>
            <a:spLocks noChangeArrowheads="1"/>
          </p:cNvSpPr>
          <p:nvPr/>
        </p:nvSpPr>
        <p:spPr bwMode="auto">
          <a:xfrm>
            <a:off x="11113" y="4319588"/>
            <a:ext cx="9132887" cy="1800225"/>
          </a:xfrm>
          <a:prstGeom prst="roundRect">
            <a:avLst>
              <a:gd name="adj" fmla="val 88"/>
            </a:avLst>
          </a:prstGeom>
          <a:solidFill>
            <a:srgbClr val="FF950E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179388" y="4667250"/>
            <a:ext cx="2127250" cy="912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FFFFFF"/>
                </a:solidFill>
              </a:rPr>
              <a:t>BIOMAS </a:t>
            </a:r>
            <a:br>
              <a:rPr lang="es-ES">
                <a:solidFill>
                  <a:srgbClr val="FFFFFF"/>
                </a:solidFill>
              </a:rPr>
            </a:br>
            <a:r>
              <a:rPr lang="es-ES">
                <a:solidFill>
                  <a:srgbClr val="FFFFFF"/>
                </a:solidFill>
              </a:rPr>
              <a:t>DE CLIMAS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FFFFFF"/>
                </a:solidFill>
              </a:rPr>
              <a:t>CÁLIDOS</a:t>
            </a: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2663825" y="5759450"/>
            <a:ext cx="900113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>
                <a:solidFill>
                  <a:srgbClr val="FFFFFF"/>
                </a:solidFill>
              </a:rPr>
              <a:t>Deserto</a:t>
            </a: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5111750" y="5759450"/>
            <a:ext cx="900113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>
                <a:solidFill>
                  <a:srgbClr val="FFFFFF"/>
                </a:solidFill>
              </a:rPr>
              <a:t>Sabana</a:t>
            </a: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7199313" y="5780088"/>
            <a:ext cx="1693862" cy="312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>
                <a:solidFill>
                  <a:srgbClr val="FFFFFF"/>
                </a:solidFill>
              </a:rPr>
              <a:t>Selva tropical</a:t>
            </a:r>
          </a:p>
        </p:txBody>
      </p:sp>
      <p:pic>
        <p:nvPicPr>
          <p:cNvPr id="26" name="34 Imagen" descr="desierto ecosistema.tif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2124075" y="4437063"/>
            <a:ext cx="2057400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35 Imagen" descr="sabana.tif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4467225" y="4437063"/>
            <a:ext cx="20510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36 Imagen" descr="ecosistema-selva .tif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6804025" y="4437063"/>
            <a:ext cx="2165350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28 CuadroTexto"/>
          <p:cNvSpPr txBox="1">
            <a:spLocks noChangeArrowheads="1"/>
          </p:cNvSpPr>
          <p:nvPr/>
        </p:nvSpPr>
        <p:spPr bwMode="auto">
          <a:xfrm>
            <a:off x="3995738" y="6165850"/>
            <a:ext cx="26638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>
                <a:solidFill>
                  <a:srgbClr val="C00000"/>
                </a:solidFill>
              </a:rPr>
              <a:t>Preme sobre cada imaxe para saber máis.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3" grpId="0" animBg="1"/>
      <p:bldP spid="14" grpId="0"/>
      <p:bldP spid="15" grpId="0"/>
      <p:bldP spid="16" grpId="0"/>
      <p:bldP spid="17" grpId="0"/>
      <p:bldP spid="21" grpId="0" animBg="1"/>
      <p:bldP spid="22" grpId="0"/>
      <p:bldP spid="23" grpId="0"/>
      <p:bldP spid="24" grpId="0"/>
      <p:bldP spid="25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AutoShape 1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76200" y="6400800"/>
            <a:ext cx="4640263" cy="341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250825" y="1562100"/>
            <a:ext cx="1944688" cy="4879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000000"/>
                </a:solidFill>
              </a:rPr>
              <a:t> </a:t>
            </a:r>
            <a:r>
              <a:rPr lang="es-ES" sz="1600">
                <a:solidFill>
                  <a:srgbClr val="000000"/>
                </a:solidFill>
              </a:rPr>
              <a:t>A vexetación é escasa e adaptada a evitar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as perdas de auga, coma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os cactos. </a:t>
            </a:r>
          </a:p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 A fauna tamén posúe adaptacións para defenderse da calor, como presentar hábitos nocturnos. Exemplos de animais son as serpes, os coiotes, os escorpións e os lagartos. 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900113" y="620713"/>
            <a:ext cx="7056437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FF950E"/>
                </a:solidFill>
              </a:rPr>
              <a:t>O deserto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5435600" y="6308725"/>
            <a:ext cx="2376488" cy="311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b="1">
                <a:solidFill>
                  <a:srgbClr val="0033CC"/>
                </a:solidFill>
              </a:rPr>
              <a:t>Volver ao menú inicial</a:t>
            </a:r>
          </a:p>
        </p:txBody>
      </p:sp>
      <p:pic>
        <p:nvPicPr>
          <p:cNvPr id="21514" name="11 Imagen" descr="desierto ecosistema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195513" y="1700213"/>
            <a:ext cx="6726237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12 CuadroTexto"/>
          <p:cNvSpPr txBox="1">
            <a:spLocks noChangeArrowheads="1"/>
          </p:cNvSpPr>
          <p:nvPr/>
        </p:nvSpPr>
        <p:spPr bwMode="auto">
          <a:xfrm>
            <a:off x="6445250" y="3500438"/>
            <a:ext cx="1800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>
                <a:solidFill>
                  <a:schemeClr val="tx1"/>
                </a:solidFill>
              </a:rPr>
              <a:t>Serpe</a:t>
            </a:r>
          </a:p>
        </p:txBody>
      </p:sp>
      <p:sp>
        <p:nvSpPr>
          <p:cNvPr id="21516" name="13 CuadroTexto"/>
          <p:cNvSpPr txBox="1">
            <a:spLocks noChangeArrowheads="1"/>
          </p:cNvSpPr>
          <p:nvPr/>
        </p:nvSpPr>
        <p:spPr bwMode="auto">
          <a:xfrm>
            <a:off x="6661150" y="2708275"/>
            <a:ext cx="18002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>
                <a:solidFill>
                  <a:schemeClr val="tx1"/>
                </a:solidFill>
              </a:rPr>
              <a:t>Coiote</a:t>
            </a:r>
          </a:p>
        </p:txBody>
      </p:sp>
      <p:sp>
        <p:nvSpPr>
          <p:cNvPr id="21517" name="14 CuadroTexto"/>
          <p:cNvSpPr txBox="1">
            <a:spLocks noChangeArrowheads="1"/>
          </p:cNvSpPr>
          <p:nvPr/>
        </p:nvSpPr>
        <p:spPr bwMode="auto">
          <a:xfrm>
            <a:off x="2268538" y="4508500"/>
            <a:ext cx="18002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Escorpión</a:t>
            </a:r>
          </a:p>
        </p:txBody>
      </p:sp>
      <p:sp>
        <p:nvSpPr>
          <p:cNvPr id="21518" name="15 CuadroTexto"/>
          <p:cNvSpPr txBox="1">
            <a:spLocks noChangeArrowheads="1"/>
          </p:cNvSpPr>
          <p:nvPr/>
        </p:nvSpPr>
        <p:spPr bwMode="auto">
          <a:xfrm>
            <a:off x="3924300" y="2636838"/>
            <a:ext cx="1800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>
                <a:solidFill>
                  <a:schemeClr val="tx1"/>
                </a:solidFill>
              </a:rPr>
              <a:t>Lagarto</a:t>
            </a:r>
          </a:p>
        </p:txBody>
      </p:sp>
      <p:sp>
        <p:nvSpPr>
          <p:cNvPr id="17" name="AutoShape 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003800" y="6237288"/>
            <a:ext cx="431800" cy="431800"/>
          </a:xfrm>
          <a:prstGeom prst="actionButtonBeginning">
            <a:avLst/>
          </a:prstGeom>
          <a:solidFill>
            <a:srgbClr val="92D050"/>
          </a:solidFill>
          <a:ln w="2556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53263" name="15 CuadroTexto"/>
          <p:cNvSpPr txBox="1">
            <a:spLocks noChangeArrowheads="1"/>
          </p:cNvSpPr>
          <p:nvPr/>
        </p:nvSpPr>
        <p:spPr bwMode="auto">
          <a:xfrm>
            <a:off x="971550" y="1125538"/>
            <a:ext cx="35290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Vexetación e fauna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5" grpId="0"/>
      <p:bldP spid="21516" grpId="0"/>
      <p:bldP spid="21517" grpId="0"/>
      <p:bldP spid="21518" grpId="0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9 Imagen" descr="sabana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20950" y="1341438"/>
            <a:ext cx="66230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AutoShape 2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65532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95288" y="1628775"/>
            <a:ext cx="2089150" cy="1314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 A sabana encóntrase entre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os trópicos, na marxe das selvas tropicais.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900113" y="765175"/>
            <a:ext cx="7920037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FF950E"/>
                </a:solidFill>
              </a:rPr>
              <a:t>A sabana</a:t>
            </a:r>
          </a:p>
        </p:txBody>
      </p:sp>
      <p:sp>
        <p:nvSpPr>
          <p:cNvPr id="55305" name="9 CuadroTexto"/>
          <p:cNvSpPr txBox="1">
            <a:spLocks noChangeArrowheads="1"/>
          </p:cNvSpPr>
          <p:nvPr/>
        </p:nvSpPr>
        <p:spPr bwMode="auto">
          <a:xfrm>
            <a:off x="900113" y="1196975"/>
            <a:ext cx="3527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A localización</a:t>
            </a:r>
          </a:p>
        </p:txBody>
      </p:sp>
      <p:sp>
        <p:nvSpPr>
          <p:cNvPr id="55306" name="Text Box 8"/>
          <p:cNvSpPr txBox="1">
            <a:spLocks noChangeArrowheads="1"/>
          </p:cNvSpPr>
          <p:nvPr/>
        </p:nvSpPr>
        <p:spPr bwMode="auto">
          <a:xfrm>
            <a:off x="6084888" y="5805488"/>
            <a:ext cx="287972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Sabanas e matogueira seca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AutoShape 1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76200" y="6400800"/>
            <a:ext cx="65532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57350" name="Text Box 7"/>
          <p:cNvSpPr txBox="1">
            <a:spLocks noChangeArrowheads="1"/>
          </p:cNvSpPr>
          <p:nvPr/>
        </p:nvSpPr>
        <p:spPr bwMode="auto">
          <a:xfrm>
            <a:off x="900113" y="692150"/>
            <a:ext cx="7056437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FF950E"/>
                </a:solidFill>
              </a:rPr>
              <a:t>A sabana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323850" y="1628775"/>
            <a:ext cx="2016125" cy="332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000000"/>
                </a:solidFill>
              </a:rPr>
              <a:t> </a:t>
            </a:r>
            <a:r>
              <a:rPr lang="es-ES" sz="1600">
                <a:solidFill>
                  <a:srgbClr val="000000"/>
                </a:solidFill>
              </a:rPr>
              <a:t>A sabana caracterízase por ter temperaturas con moi pouca variación ao longo do ano (non baixan de 18 ºC), e precipitacións moi irregulares, con períodos de seca intercalados con fortes chuvias.</a:t>
            </a:r>
          </a:p>
        </p:txBody>
      </p:sp>
      <p:pic>
        <p:nvPicPr>
          <p:cNvPr id="9" name="8 Imagen" descr="2CN_05_sabana_bd_013104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49513" y="1484313"/>
            <a:ext cx="6381750" cy="424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3" name="9 CuadroTexto"/>
          <p:cNvSpPr txBox="1">
            <a:spLocks noChangeArrowheads="1"/>
          </p:cNvSpPr>
          <p:nvPr/>
        </p:nvSpPr>
        <p:spPr bwMode="auto">
          <a:xfrm>
            <a:off x="971550" y="1196975"/>
            <a:ext cx="352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O clima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AutoShape 1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76200" y="6400800"/>
            <a:ext cx="3487738" cy="341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971550" y="620713"/>
            <a:ext cx="7056438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FF950E"/>
                </a:solidFill>
              </a:rPr>
              <a:t>A sabana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79388" y="1562100"/>
            <a:ext cx="2232025" cy="4879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000000"/>
                </a:solidFill>
              </a:rPr>
              <a:t> </a:t>
            </a:r>
            <a:r>
              <a:rPr lang="es-ES" sz="1600">
                <a:solidFill>
                  <a:srgbClr val="000000"/>
                </a:solidFill>
              </a:rPr>
              <a:t>A vexetación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da sabana componse de herbáceas altas con árbores escasas e dispersas, de folla caduca, como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as acacias ou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 baobab. </a:t>
            </a:r>
          </a:p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 Entre os animais encóntranse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os rinocerontes,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as xirafas,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os antílopes,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as gacelas,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as cebras,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os leóns,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as hienas e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os voitres.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4356100" y="6261100"/>
            <a:ext cx="2736850" cy="309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b="1">
                <a:solidFill>
                  <a:srgbClr val="0033CC"/>
                </a:solidFill>
              </a:rPr>
              <a:t>Volver ao menú inicial</a:t>
            </a:r>
          </a:p>
        </p:txBody>
      </p:sp>
      <p:pic>
        <p:nvPicPr>
          <p:cNvPr id="24586" name="11 Imagen" descr="sabana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38375" y="1700213"/>
            <a:ext cx="6726238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7" name="12 CuadroTexto"/>
          <p:cNvSpPr txBox="1">
            <a:spLocks noChangeArrowheads="1"/>
          </p:cNvSpPr>
          <p:nvPr/>
        </p:nvSpPr>
        <p:spPr bwMode="auto">
          <a:xfrm>
            <a:off x="4284663" y="4581525"/>
            <a:ext cx="18002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>
                <a:solidFill>
                  <a:schemeClr val="tx1"/>
                </a:solidFill>
              </a:rPr>
              <a:t>Hiena</a:t>
            </a:r>
          </a:p>
        </p:txBody>
      </p:sp>
      <p:sp>
        <p:nvSpPr>
          <p:cNvPr id="24588" name="13 CuadroTexto"/>
          <p:cNvSpPr txBox="1">
            <a:spLocks noChangeArrowheads="1"/>
          </p:cNvSpPr>
          <p:nvPr/>
        </p:nvSpPr>
        <p:spPr bwMode="auto">
          <a:xfrm>
            <a:off x="5292725" y="2276475"/>
            <a:ext cx="18002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Rinoceronte</a:t>
            </a:r>
          </a:p>
        </p:txBody>
      </p:sp>
      <p:sp>
        <p:nvSpPr>
          <p:cNvPr id="24589" name="14 CuadroTexto"/>
          <p:cNvSpPr txBox="1">
            <a:spLocks noChangeArrowheads="1"/>
          </p:cNvSpPr>
          <p:nvPr/>
        </p:nvSpPr>
        <p:spPr bwMode="auto">
          <a:xfrm>
            <a:off x="2413000" y="3644900"/>
            <a:ext cx="18002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Cebra</a:t>
            </a:r>
          </a:p>
        </p:txBody>
      </p:sp>
      <p:sp>
        <p:nvSpPr>
          <p:cNvPr id="24590" name="15 CuadroTexto"/>
          <p:cNvSpPr txBox="1">
            <a:spLocks noChangeArrowheads="1"/>
          </p:cNvSpPr>
          <p:nvPr/>
        </p:nvSpPr>
        <p:spPr bwMode="auto">
          <a:xfrm>
            <a:off x="3205163" y="2781300"/>
            <a:ext cx="18002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Antílope</a:t>
            </a:r>
          </a:p>
        </p:txBody>
      </p:sp>
      <p:sp>
        <p:nvSpPr>
          <p:cNvPr id="17" name="AutoShape 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924300" y="6165850"/>
            <a:ext cx="431800" cy="528638"/>
          </a:xfrm>
          <a:prstGeom prst="actionButtonBeginning">
            <a:avLst/>
          </a:prstGeom>
          <a:solidFill>
            <a:srgbClr val="92D050"/>
          </a:solidFill>
          <a:ln w="2556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6" name="12 CuadroTexto"/>
          <p:cNvSpPr txBox="1">
            <a:spLocks noChangeArrowheads="1"/>
          </p:cNvSpPr>
          <p:nvPr/>
        </p:nvSpPr>
        <p:spPr bwMode="auto">
          <a:xfrm>
            <a:off x="4213225" y="3500438"/>
            <a:ext cx="18002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>
                <a:solidFill>
                  <a:schemeClr val="tx1"/>
                </a:solidFill>
              </a:rPr>
              <a:t>León</a:t>
            </a:r>
          </a:p>
        </p:txBody>
      </p:sp>
      <p:sp>
        <p:nvSpPr>
          <p:cNvPr id="18" name="12 CuadroTexto"/>
          <p:cNvSpPr txBox="1">
            <a:spLocks noChangeArrowheads="1"/>
          </p:cNvSpPr>
          <p:nvPr/>
        </p:nvSpPr>
        <p:spPr bwMode="auto">
          <a:xfrm>
            <a:off x="3132138" y="1773238"/>
            <a:ext cx="18002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Leopardo</a:t>
            </a:r>
          </a:p>
        </p:txBody>
      </p:sp>
      <p:sp>
        <p:nvSpPr>
          <p:cNvPr id="59409" name="18 CuadroTexto"/>
          <p:cNvSpPr txBox="1">
            <a:spLocks noChangeArrowheads="1"/>
          </p:cNvSpPr>
          <p:nvPr/>
        </p:nvSpPr>
        <p:spPr bwMode="auto">
          <a:xfrm>
            <a:off x="971550" y="1052513"/>
            <a:ext cx="35290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Vexetación e fauna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7" grpId="0"/>
      <p:bldP spid="24588" grpId="0"/>
      <p:bldP spid="24589" grpId="0"/>
      <p:bldP spid="24590" grpId="0"/>
      <p:bldP spid="17" grpId="0" animBg="1"/>
      <p:bldP spid="16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9 Imagen" descr="selva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55875" y="1268413"/>
            <a:ext cx="64135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AutoShape 2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65532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323850" y="1628775"/>
            <a:ext cx="2376488" cy="180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 A selva tropical localízase nunha franxa estreita arredor do ecuador, e chega ata aproximadamente os 10º de latitude norte e sur deste.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971550" y="692150"/>
            <a:ext cx="7056438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FF950E"/>
                </a:solidFill>
              </a:rPr>
              <a:t>A selva tropical</a:t>
            </a:r>
          </a:p>
        </p:txBody>
      </p:sp>
      <p:sp>
        <p:nvSpPr>
          <p:cNvPr id="61449" name="9 CuadroTexto"/>
          <p:cNvSpPr txBox="1">
            <a:spLocks noChangeArrowheads="1"/>
          </p:cNvSpPr>
          <p:nvPr/>
        </p:nvSpPr>
        <p:spPr bwMode="auto">
          <a:xfrm>
            <a:off x="900113" y="1196975"/>
            <a:ext cx="3527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A localización</a:t>
            </a:r>
          </a:p>
        </p:txBody>
      </p:sp>
      <p:sp>
        <p:nvSpPr>
          <p:cNvPr id="61450" name="Text Box 8"/>
          <p:cNvSpPr txBox="1">
            <a:spLocks noChangeArrowheads="1"/>
          </p:cNvSpPr>
          <p:nvPr/>
        </p:nvSpPr>
        <p:spPr bwMode="auto">
          <a:xfrm>
            <a:off x="5580063" y="5732463"/>
            <a:ext cx="33845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Selvas e bosques tropicais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1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76200" y="6400800"/>
            <a:ext cx="65532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900113" y="692150"/>
            <a:ext cx="7056437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FF950E"/>
                </a:solidFill>
              </a:rPr>
              <a:t>A selva tropical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395288" y="1628775"/>
            <a:ext cx="1944687" cy="2566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000000"/>
                </a:solidFill>
              </a:rPr>
              <a:t> </a:t>
            </a:r>
            <a:r>
              <a:rPr lang="es-ES" sz="1600">
                <a:solidFill>
                  <a:srgbClr val="000000"/>
                </a:solidFill>
              </a:rPr>
              <a:t>O clima da selva caracterízase por non ter variacións de temperatura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(a media está entre 24 e 27 ºC). As precipitacións son moi abundantes e regulares todo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 ano.</a:t>
            </a:r>
          </a:p>
        </p:txBody>
      </p:sp>
      <p:pic>
        <p:nvPicPr>
          <p:cNvPr id="9" name="8 Imagen" descr="2CN_05_selva_bd_013104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68538" y="1268413"/>
            <a:ext cx="658812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7" name="9 CuadroTexto"/>
          <p:cNvSpPr txBox="1">
            <a:spLocks noChangeArrowheads="1"/>
          </p:cNvSpPr>
          <p:nvPr/>
        </p:nvSpPr>
        <p:spPr bwMode="auto">
          <a:xfrm>
            <a:off x="971550" y="1196975"/>
            <a:ext cx="352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O clima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AutoShape 1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76200" y="6400800"/>
            <a:ext cx="3559175" cy="341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900113" y="549275"/>
            <a:ext cx="7056437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FF950E"/>
                </a:solidFill>
              </a:rPr>
              <a:t>A selva tropical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250825" y="1628775"/>
            <a:ext cx="2017713" cy="4598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000000"/>
                </a:solidFill>
              </a:rPr>
              <a:t> </a:t>
            </a:r>
            <a:r>
              <a:rPr lang="es-ES" sz="1600">
                <a:solidFill>
                  <a:srgbClr val="000000"/>
                </a:solidFill>
              </a:rPr>
              <a:t>A vexetación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está formada por árbores de folla perenne que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forman bosques moi densos. </a:t>
            </a:r>
          </a:p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 A fauna é moi variada, incluíndo animais como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as bolboretas,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os caimáns,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as boas,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os xaguares,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os titís,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os papagaios,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os tucanos e multitude de insectos.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4648200" y="6308725"/>
            <a:ext cx="2803525" cy="311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b="1">
                <a:solidFill>
                  <a:srgbClr val="0033CC"/>
                </a:solidFill>
              </a:rPr>
              <a:t>Volver ao menú inicial</a:t>
            </a:r>
          </a:p>
        </p:txBody>
      </p:sp>
      <p:pic>
        <p:nvPicPr>
          <p:cNvPr id="27658" name="11 Imagen" descr="ecosistema-selva 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124075" y="1628775"/>
            <a:ext cx="683895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9" name="12 CuadroTexto"/>
          <p:cNvSpPr txBox="1">
            <a:spLocks noChangeArrowheads="1"/>
          </p:cNvSpPr>
          <p:nvPr/>
        </p:nvSpPr>
        <p:spPr bwMode="auto">
          <a:xfrm>
            <a:off x="4284663" y="2276475"/>
            <a:ext cx="18002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Tucano</a:t>
            </a:r>
          </a:p>
        </p:txBody>
      </p:sp>
      <p:sp>
        <p:nvSpPr>
          <p:cNvPr id="27660" name="13 CuadroTexto"/>
          <p:cNvSpPr txBox="1">
            <a:spLocks noChangeArrowheads="1"/>
          </p:cNvSpPr>
          <p:nvPr/>
        </p:nvSpPr>
        <p:spPr bwMode="auto">
          <a:xfrm>
            <a:off x="4932363" y="5372100"/>
            <a:ext cx="18002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Boa</a:t>
            </a:r>
          </a:p>
        </p:txBody>
      </p:sp>
      <p:sp>
        <p:nvSpPr>
          <p:cNvPr id="27661" name="14 CuadroTexto"/>
          <p:cNvSpPr txBox="1">
            <a:spLocks noChangeArrowheads="1"/>
          </p:cNvSpPr>
          <p:nvPr/>
        </p:nvSpPr>
        <p:spPr bwMode="auto">
          <a:xfrm>
            <a:off x="6588125" y="2347913"/>
            <a:ext cx="1800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>
                <a:solidFill>
                  <a:schemeClr val="tx1"/>
                </a:solidFill>
              </a:rPr>
              <a:t>Xaguar</a:t>
            </a:r>
          </a:p>
        </p:txBody>
      </p:sp>
      <p:sp>
        <p:nvSpPr>
          <p:cNvPr id="27662" name="15 CuadroTexto"/>
          <p:cNvSpPr txBox="1">
            <a:spLocks noChangeArrowheads="1"/>
          </p:cNvSpPr>
          <p:nvPr/>
        </p:nvSpPr>
        <p:spPr bwMode="auto">
          <a:xfrm>
            <a:off x="5435600" y="1700213"/>
            <a:ext cx="1800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Papagaio</a:t>
            </a:r>
          </a:p>
        </p:txBody>
      </p:sp>
      <p:sp>
        <p:nvSpPr>
          <p:cNvPr id="17" name="AutoShape 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211638" y="6338888"/>
            <a:ext cx="431800" cy="431800"/>
          </a:xfrm>
          <a:prstGeom prst="actionButtonBeginning">
            <a:avLst/>
          </a:prstGeom>
          <a:solidFill>
            <a:srgbClr val="92D050"/>
          </a:solidFill>
          <a:ln w="2556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5551" name="15 CuadroTexto"/>
          <p:cNvSpPr txBox="1">
            <a:spLocks noChangeArrowheads="1"/>
          </p:cNvSpPr>
          <p:nvPr/>
        </p:nvSpPr>
        <p:spPr bwMode="auto">
          <a:xfrm>
            <a:off x="971550" y="1052513"/>
            <a:ext cx="35290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Vexetación e fauna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9" grpId="0"/>
      <p:bldP spid="27660" grpId="0"/>
      <p:bldP spid="27661" grpId="0"/>
      <p:bldP spid="27662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9 Imagen" descr="tundra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487613" y="1268413"/>
            <a:ext cx="6656387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" name="AutoShape 1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76200" y="6400800"/>
            <a:ext cx="65532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18439" name="Text Box 6"/>
          <p:cNvSpPr txBox="1">
            <a:spLocks noChangeArrowheads="1"/>
          </p:cNvSpPr>
          <p:nvPr/>
        </p:nvSpPr>
        <p:spPr bwMode="auto">
          <a:xfrm>
            <a:off x="900113" y="692150"/>
            <a:ext cx="7848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99CCFF"/>
                </a:solidFill>
              </a:rPr>
              <a:t>O deserto polar e a tundra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23850" y="1700213"/>
            <a:ext cx="2519363" cy="1665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000000"/>
                </a:solidFill>
              </a:rPr>
              <a:t> </a:t>
            </a:r>
            <a:r>
              <a:rPr lang="es-ES" sz="1600">
                <a:solidFill>
                  <a:srgbClr val="000000"/>
                </a:solidFill>
              </a:rPr>
              <a:t>Os desertos polares encóntranse nos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círculos polares. </a:t>
            </a:r>
          </a:p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 A tundra, a menor latitude (por riba dos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70º de latitude).</a:t>
            </a:r>
          </a:p>
        </p:txBody>
      </p:sp>
      <p:sp>
        <p:nvSpPr>
          <p:cNvPr id="18441" name="9 CuadroTexto"/>
          <p:cNvSpPr txBox="1">
            <a:spLocks noChangeArrowheads="1"/>
          </p:cNvSpPr>
          <p:nvPr/>
        </p:nvSpPr>
        <p:spPr bwMode="auto">
          <a:xfrm>
            <a:off x="971550" y="1196975"/>
            <a:ext cx="352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A localización</a:t>
            </a:r>
          </a:p>
        </p:txBody>
      </p:sp>
      <p:sp>
        <p:nvSpPr>
          <p:cNvPr id="18442" name="Text Box 8"/>
          <p:cNvSpPr txBox="1">
            <a:spLocks noChangeArrowheads="1"/>
          </p:cNvSpPr>
          <p:nvPr/>
        </p:nvSpPr>
        <p:spPr bwMode="auto">
          <a:xfrm>
            <a:off x="3419475" y="5680075"/>
            <a:ext cx="1296988" cy="341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Tundra</a:t>
            </a:r>
          </a:p>
        </p:txBody>
      </p:sp>
      <p:sp>
        <p:nvSpPr>
          <p:cNvPr id="18443" name="Text Box 8"/>
          <p:cNvSpPr txBox="1">
            <a:spLocks noChangeArrowheads="1"/>
          </p:cNvSpPr>
          <p:nvPr/>
        </p:nvSpPr>
        <p:spPr bwMode="auto">
          <a:xfrm>
            <a:off x="5867400" y="5661025"/>
            <a:ext cx="2305050" cy="341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r">
              <a:spcBef>
                <a:spcPts val="600"/>
              </a:spcBef>
              <a:buClr>
                <a:srgbClr val="0099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Casquetes glaciares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6200" y="6400800"/>
            <a:ext cx="65532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50825" y="1700213"/>
            <a:ext cx="2449513" cy="232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000000"/>
                </a:solidFill>
              </a:rPr>
              <a:t> </a:t>
            </a:r>
            <a:r>
              <a:rPr lang="es-ES" sz="1600">
                <a:solidFill>
                  <a:srgbClr val="000000"/>
                </a:solidFill>
              </a:rPr>
              <a:t>O clima destas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zonas (clima polar) caracerízase polo frío intenso (temperaturas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de -50 ºC no inverno)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e as precipitacións escasas, con moita frecuencia en forma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de neve.</a:t>
            </a:r>
          </a:p>
        </p:txBody>
      </p:sp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900113" y="682625"/>
            <a:ext cx="7848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99CCFF"/>
                </a:solidFill>
              </a:rPr>
              <a:t>O deserto polar e a tundra</a:t>
            </a:r>
          </a:p>
        </p:txBody>
      </p:sp>
      <p:pic>
        <p:nvPicPr>
          <p:cNvPr id="9" name="8 Imagen" descr="2CN_05_tundra_bd_013104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627313" y="1412875"/>
            <a:ext cx="6386512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9 CuadroTexto"/>
          <p:cNvSpPr txBox="1">
            <a:spLocks noChangeArrowheads="1"/>
          </p:cNvSpPr>
          <p:nvPr/>
        </p:nvSpPr>
        <p:spPr bwMode="auto">
          <a:xfrm>
            <a:off x="971550" y="1196975"/>
            <a:ext cx="352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O clima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3919538" cy="341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250825" y="1916113"/>
            <a:ext cx="2160588" cy="3865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000000"/>
                </a:solidFill>
              </a:rPr>
              <a:t> </a:t>
            </a:r>
            <a:r>
              <a:rPr lang="es-ES" sz="1600">
                <a:solidFill>
                  <a:srgbClr val="000000"/>
                </a:solidFill>
              </a:rPr>
              <a:t>O deserto polar carece de vexetación, mentres que a tundra só posúe carrizas, liques e algúns arbustos. </a:t>
            </a:r>
          </a:p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 A fauna está constituída por animais adaptados ao frío, coma os osos, o raposo ártico,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a perdiz nival,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os pingüíns,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as focas, a lebre ártica...</a:t>
            </a:r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900113" y="620713"/>
            <a:ext cx="7056437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99CCFF"/>
                </a:solidFill>
              </a:rPr>
              <a:t>O deserto polar e a tundra</a:t>
            </a:r>
          </a:p>
        </p:txBody>
      </p:sp>
      <p:sp>
        <p:nvSpPr>
          <p:cNvPr id="7177" name="AutoShape 9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356100" y="6237288"/>
            <a:ext cx="431800" cy="431800"/>
          </a:xfrm>
          <a:prstGeom prst="actionButtonBeginning">
            <a:avLst/>
          </a:prstGeom>
          <a:solidFill>
            <a:srgbClr val="92D050"/>
          </a:solidFill>
          <a:ln w="2556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4792663" y="6237288"/>
            <a:ext cx="2443162" cy="309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b="1">
                <a:solidFill>
                  <a:srgbClr val="0033CC"/>
                </a:solidFill>
              </a:rPr>
              <a:t>Volver ao menú inicial</a:t>
            </a:r>
          </a:p>
        </p:txBody>
      </p:sp>
      <p:pic>
        <p:nvPicPr>
          <p:cNvPr id="6156" name="Picture 1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339975" y="1628775"/>
            <a:ext cx="6553200" cy="420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7" name="13 CuadroTexto"/>
          <p:cNvSpPr txBox="1">
            <a:spLocks noChangeArrowheads="1"/>
          </p:cNvSpPr>
          <p:nvPr/>
        </p:nvSpPr>
        <p:spPr bwMode="auto">
          <a:xfrm>
            <a:off x="6804025" y="3141663"/>
            <a:ext cx="1177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Oso</a:t>
            </a:r>
          </a:p>
        </p:txBody>
      </p:sp>
      <p:sp>
        <p:nvSpPr>
          <p:cNvPr id="6158" name="14 CuadroTexto"/>
          <p:cNvSpPr txBox="1">
            <a:spLocks noChangeArrowheads="1"/>
          </p:cNvSpPr>
          <p:nvPr/>
        </p:nvSpPr>
        <p:spPr bwMode="auto">
          <a:xfrm>
            <a:off x="3563938" y="3068638"/>
            <a:ext cx="11763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>
                <a:solidFill>
                  <a:schemeClr val="tx1"/>
                </a:solidFill>
              </a:rPr>
              <a:t>Oso polar</a:t>
            </a:r>
          </a:p>
        </p:txBody>
      </p:sp>
      <p:sp>
        <p:nvSpPr>
          <p:cNvPr id="6159" name="15 CuadroTexto"/>
          <p:cNvSpPr txBox="1">
            <a:spLocks noChangeArrowheads="1"/>
          </p:cNvSpPr>
          <p:nvPr/>
        </p:nvSpPr>
        <p:spPr bwMode="auto">
          <a:xfrm>
            <a:off x="4067175" y="4005263"/>
            <a:ext cx="15922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>
                <a:solidFill>
                  <a:schemeClr val="tx1"/>
                </a:solidFill>
              </a:rPr>
              <a:t>Raposo ártico</a:t>
            </a:r>
          </a:p>
        </p:txBody>
      </p:sp>
      <p:sp>
        <p:nvSpPr>
          <p:cNvPr id="6160" name="16 CuadroTexto"/>
          <p:cNvSpPr txBox="1">
            <a:spLocks noChangeArrowheads="1"/>
          </p:cNvSpPr>
          <p:nvPr/>
        </p:nvSpPr>
        <p:spPr bwMode="auto">
          <a:xfrm>
            <a:off x="2555875" y="4292600"/>
            <a:ext cx="11763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>
                <a:solidFill>
                  <a:schemeClr val="tx1"/>
                </a:solidFill>
              </a:rPr>
              <a:t>Foca</a:t>
            </a:r>
          </a:p>
        </p:txBody>
      </p:sp>
      <p:sp>
        <p:nvSpPr>
          <p:cNvPr id="17" name="14 CuadroTexto"/>
          <p:cNvSpPr txBox="1">
            <a:spLocks noChangeArrowheads="1"/>
          </p:cNvSpPr>
          <p:nvPr/>
        </p:nvSpPr>
        <p:spPr bwMode="auto">
          <a:xfrm>
            <a:off x="6516688" y="1773238"/>
            <a:ext cx="17287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>
                <a:solidFill>
                  <a:schemeClr val="tx1"/>
                </a:solidFill>
              </a:rPr>
              <a:t>Perdiz nival</a:t>
            </a:r>
          </a:p>
        </p:txBody>
      </p:sp>
      <p:sp>
        <p:nvSpPr>
          <p:cNvPr id="22544" name="17 CuadroTexto"/>
          <p:cNvSpPr txBox="1">
            <a:spLocks noChangeArrowheads="1"/>
          </p:cNvSpPr>
          <p:nvPr/>
        </p:nvSpPr>
        <p:spPr bwMode="auto">
          <a:xfrm>
            <a:off x="971550" y="1196975"/>
            <a:ext cx="352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Vexetación e fauna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animBg="1"/>
      <p:bldP spid="6157" grpId="0"/>
      <p:bldP spid="6158" grpId="0"/>
      <p:bldP spid="6159" grpId="0"/>
      <p:bldP spid="6160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9 Imagen" descr="taiga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47938" y="1268413"/>
            <a:ext cx="6596062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AutoShape 2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65532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900113" y="692150"/>
            <a:ext cx="7056437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99CCFF"/>
                </a:solidFill>
              </a:rPr>
              <a:t>A taiga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323850" y="1628775"/>
            <a:ext cx="2303463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 A taiga localízase por debaixo da tundra ata os 60º de latitude.</a:t>
            </a:r>
          </a:p>
        </p:txBody>
      </p:sp>
      <p:sp>
        <p:nvSpPr>
          <p:cNvPr id="24585" name="9 CuadroTexto"/>
          <p:cNvSpPr txBox="1">
            <a:spLocks noChangeArrowheads="1"/>
          </p:cNvSpPr>
          <p:nvPr/>
        </p:nvSpPr>
        <p:spPr bwMode="auto">
          <a:xfrm>
            <a:off x="900113" y="1196975"/>
            <a:ext cx="3527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A localización</a:t>
            </a:r>
          </a:p>
        </p:txBody>
      </p:sp>
      <p:sp>
        <p:nvSpPr>
          <p:cNvPr id="24586" name="Text Box 8"/>
          <p:cNvSpPr txBox="1">
            <a:spLocks noChangeArrowheads="1"/>
          </p:cNvSpPr>
          <p:nvPr/>
        </p:nvSpPr>
        <p:spPr bwMode="auto">
          <a:xfrm>
            <a:off x="3492500" y="5805488"/>
            <a:ext cx="5543550" cy="339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Bosque boreal de coníferas (taiga), bosque mixto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AutoShape 1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76200" y="6400800"/>
            <a:ext cx="65532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900113" y="692150"/>
            <a:ext cx="7056437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99CCFF"/>
                </a:solidFill>
              </a:rPr>
              <a:t>A taiga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23850" y="1628775"/>
            <a:ext cx="2303463" cy="232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000000"/>
                </a:solidFill>
              </a:rPr>
              <a:t> </a:t>
            </a:r>
            <a:r>
              <a:rPr lang="es-ES" sz="1600">
                <a:solidFill>
                  <a:srgbClr val="000000"/>
                </a:solidFill>
              </a:rPr>
              <a:t>O clima da taiga (clima continental frío) caracterízase por ter invernos moi longos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e fríos, e veráns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curtos e temperados. As chuvias son escasas e no inverno, son en forma de neve.</a:t>
            </a:r>
          </a:p>
        </p:txBody>
      </p:sp>
      <p:pic>
        <p:nvPicPr>
          <p:cNvPr id="9" name="8 Imagen" descr="2CN_05_taiga_bd_013104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663825" y="1341438"/>
            <a:ext cx="6262688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9 CuadroTexto"/>
          <p:cNvSpPr txBox="1">
            <a:spLocks noChangeArrowheads="1"/>
          </p:cNvSpPr>
          <p:nvPr/>
        </p:nvSpPr>
        <p:spPr bwMode="auto">
          <a:xfrm>
            <a:off x="971550" y="1196975"/>
            <a:ext cx="352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O clima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AutoShape 1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76200" y="6400800"/>
            <a:ext cx="3775075" cy="341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900113" y="620713"/>
            <a:ext cx="7056437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99CCFF"/>
                </a:solidFill>
              </a:rPr>
              <a:t>A taiga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79388" y="1773238"/>
            <a:ext cx="2160587" cy="438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>
                <a:solidFill>
                  <a:srgbClr val="000000"/>
                </a:solidFill>
              </a:rPr>
              <a:t> </a:t>
            </a:r>
            <a:r>
              <a:rPr lang="es-ES" sz="1600">
                <a:solidFill>
                  <a:srgbClr val="000000"/>
                </a:solidFill>
              </a:rPr>
              <a:t>A vexetación típica da taiga é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 bosque de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coníferas, que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soporta ben o frío,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e arbustos, coma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 breixo e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as arandeiras.</a:t>
            </a:r>
          </a:p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  A fauna, é similar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á da tundra;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destacan os renos,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os alces, os bisontes, 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os lobos, as pitas do monte, os castores,</a:t>
            </a:r>
            <a:br>
              <a:rPr lang="es-ES" sz="1600">
                <a:solidFill>
                  <a:srgbClr val="000000"/>
                </a:solidFill>
              </a:rPr>
            </a:br>
            <a:r>
              <a:rPr lang="es-ES" sz="1600">
                <a:solidFill>
                  <a:srgbClr val="000000"/>
                </a:solidFill>
              </a:rPr>
              <a:t> as lontras...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4356100" y="6165850"/>
            <a:ext cx="2227263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b="1">
                <a:solidFill>
                  <a:srgbClr val="0033CC"/>
                </a:solidFill>
              </a:rPr>
              <a:t>Volver ao menú inicial</a:t>
            </a:r>
          </a:p>
        </p:txBody>
      </p:sp>
      <p:pic>
        <p:nvPicPr>
          <p:cNvPr id="9226" name="11 Imagen" descr="taiga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339975" y="1700213"/>
            <a:ext cx="6624638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7" name="12 CuadroTexto"/>
          <p:cNvSpPr txBox="1">
            <a:spLocks noChangeArrowheads="1"/>
          </p:cNvSpPr>
          <p:nvPr/>
        </p:nvSpPr>
        <p:spPr bwMode="auto">
          <a:xfrm>
            <a:off x="2627313" y="2781300"/>
            <a:ext cx="2016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Pita do monte</a:t>
            </a:r>
          </a:p>
        </p:txBody>
      </p:sp>
      <p:sp>
        <p:nvSpPr>
          <p:cNvPr id="9228" name="13 CuadroTexto"/>
          <p:cNvSpPr txBox="1">
            <a:spLocks noChangeArrowheads="1"/>
          </p:cNvSpPr>
          <p:nvPr/>
        </p:nvSpPr>
        <p:spPr bwMode="auto">
          <a:xfrm>
            <a:off x="5005388" y="4652963"/>
            <a:ext cx="2016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Castor</a:t>
            </a:r>
          </a:p>
        </p:txBody>
      </p:sp>
      <p:sp>
        <p:nvSpPr>
          <p:cNvPr id="9229" name="14 CuadroTexto"/>
          <p:cNvSpPr txBox="1">
            <a:spLocks noChangeArrowheads="1"/>
          </p:cNvSpPr>
          <p:nvPr/>
        </p:nvSpPr>
        <p:spPr bwMode="auto">
          <a:xfrm>
            <a:off x="7453313" y="4797425"/>
            <a:ext cx="2016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Lontra</a:t>
            </a:r>
          </a:p>
        </p:txBody>
      </p:sp>
      <p:sp>
        <p:nvSpPr>
          <p:cNvPr id="9230" name="15 CuadroTexto"/>
          <p:cNvSpPr txBox="1">
            <a:spLocks noChangeArrowheads="1"/>
          </p:cNvSpPr>
          <p:nvPr/>
        </p:nvSpPr>
        <p:spPr bwMode="auto">
          <a:xfrm>
            <a:off x="6084888" y="2852738"/>
            <a:ext cx="2016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Alce</a:t>
            </a:r>
          </a:p>
        </p:txBody>
      </p:sp>
      <p:sp>
        <p:nvSpPr>
          <p:cNvPr id="9231" name="16 CuadroTexto"/>
          <p:cNvSpPr txBox="1">
            <a:spLocks noChangeArrowheads="1"/>
          </p:cNvSpPr>
          <p:nvPr/>
        </p:nvSpPr>
        <p:spPr bwMode="auto">
          <a:xfrm>
            <a:off x="4716463" y="3068638"/>
            <a:ext cx="2016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Oso</a:t>
            </a:r>
          </a:p>
        </p:txBody>
      </p:sp>
      <p:sp>
        <p:nvSpPr>
          <p:cNvPr id="9232" name="17 CuadroTexto"/>
          <p:cNvSpPr txBox="1">
            <a:spLocks noChangeArrowheads="1"/>
          </p:cNvSpPr>
          <p:nvPr/>
        </p:nvSpPr>
        <p:spPr bwMode="auto">
          <a:xfrm>
            <a:off x="7885113" y="3213100"/>
            <a:ext cx="2016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Lobo</a:t>
            </a:r>
          </a:p>
        </p:txBody>
      </p:sp>
      <p:sp>
        <p:nvSpPr>
          <p:cNvPr id="19" name="AutoShape 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924300" y="6092825"/>
            <a:ext cx="431800" cy="431800"/>
          </a:xfrm>
          <a:prstGeom prst="actionButtonBeginning">
            <a:avLst/>
          </a:prstGeom>
          <a:solidFill>
            <a:srgbClr val="92D050"/>
          </a:solidFill>
          <a:ln w="2556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8689" name="17 CuadroTexto"/>
          <p:cNvSpPr txBox="1">
            <a:spLocks noChangeArrowheads="1"/>
          </p:cNvSpPr>
          <p:nvPr/>
        </p:nvSpPr>
        <p:spPr bwMode="auto">
          <a:xfrm>
            <a:off x="971550" y="1196975"/>
            <a:ext cx="352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Vexetación e fauna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/>
      <p:bldP spid="9228" grpId="0"/>
      <p:bldP spid="9229" grpId="0"/>
      <p:bldP spid="9230" grpId="0"/>
      <p:bldP spid="9231" grpId="0"/>
      <p:bldP spid="9232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9 Imagen" descr="caducifolio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55875" y="1412875"/>
            <a:ext cx="6346825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AutoShape 2"/>
          <p:cNvSpPr>
            <a:spLocks noChangeArrowheads="1"/>
          </p:cNvSpPr>
          <p:nvPr/>
        </p:nvSpPr>
        <p:spPr bwMode="auto">
          <a:xfrm rot="5400000">
            <a:off x="-571500" y="571500"/>
            <a:ext cx="2209800" cy="1066800"/>
          </a:xfrm>
          <a:prstGeom prst="rtTriangl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EEECE1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latin typeface="Arial" charset="0"/>
              <a:ea typeface="+mn-ea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b="1">
                <a:solidFill>
                  <a:srgbClr val="FFFFFF"/>
                </a:solidFill>
              </a:rPr>
              <a:t>UNIDADE</a:t>
            </a:r>
            <a:br>
              <a:rPr lang="es-ES" sz="1200" b="1">
                <a:solidFill>
                  <a:srgbClr val="FFFFFF"/>
                </a:solidFill>
              </a:rPr>
            </a:br>
            <a:r>
              <a:rPr lang="es-ES" sz="4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65532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FF790B"/>
                </a:solidFill>
              </a:rPr>
              <a:t>Ciencias da Natureza 2.º ESO</a:t>
            </a: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07288" y="6278563"/>
            <a:ext cx="1636712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984250" y="90488"/>
            <a:ext cx="68643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</a:rPr>
              <a:t>Características dos grandes biomas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900113" y="692150"/>
            <a:ext cx="7056437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AECF00"/>
                </a:solidFill>
              </a:rPr>
              <a:t>O bosque caducifolio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395288" y="1700213"/>
            <a:ext cx="2376487" cy="1069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 O bosque caducifolio encóntrase en latitudes medias de clima oceánico.</a:t>
            </a:r>
          </a:p>
        </p:txBody>
      </p:sp>
      <p:sp>
        <p:nvSpPr>
          <p:cNvPr id="30729" name="9 CuadroTexto"/>
          <p:cNvSpPr txBox="1">
            <a:spLocks noChangeArrowheads="1"/>
          </p:cNvSpPr>
          <p:nvPr/>
        </p:nvSpPr>
        <p:spPr bwMode="auto">
          <a:xfrm>
            <a:off x="900113" y="1196975"/>
            <a:ext cx="3527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8000"/>
                </a:solidFill>
              </a:rPr>
              <a:t>A localización</a:t>
            </a:r>
          </a:p>
        </p:txBody>
      </p:sp>
      <p:sp>
        <p:nvSpPr>
          <p:cNvPr id="30730" name="Text Box 8"/>
          <p:cNvSpPr txBox="1">
            <a:spLocks noChangeArrowheads="1"/>
          </p:cNvSpPr>
          <p:nvPr/>
        </p:nvSpPr>
        <p:spPr bwMode="auto">
          <a:xfrm>
            <a:off x="4140200" y="5578475"/>
            <a:ext cx="4464050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>
                <a:solidFill>
                  <a:srgbClr val="000000"/>
                </a:solidFill>
              </a:rPr>
              <a:t>Bosques húmidos caducifolios da zona temperada e pradarías.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985</Words>
  <Application>Microsoft Office PowerPoint</Application>
  <PresentationFormat>Presentación en pantalla (4:3)</PresentationFormat>
  <Paragraphs>276</Paragraphs>
  <Slides>26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2" baseType="lpstr">
      <vt:lpstr>Arial</vt:lpstr>
      <vt:lpstr>Geneva</vt:lpstr>
      <vt:lpstr>Times New Roman</vt:lpstr>
      <vt:lpstr>Lucida Grande</vt:lpstr>
      <vt:lpstr>Calibri</vt:lpstr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Beatriz</dc:creator>
  <cp:lastModifiedBy>jescudero</cp:lastModifiedBy>
  <cp:revision>79</cp:revision>
  <cp:lastPrinted>1601-01-01T00:00:00Z</cp:lastPrinted>
  <dcterms:created xsi:type="dcterms:W3CDTF">2010-11-24T11:47:55Z</dcterms:created>
  <dcterms:modified xsi:type="dcterms:W3CDTF">2012-09-26T12:08:10Z</dcterms:modified>
</cp:coreProperties>
</file>